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99" r:id="rId2"/>
    <p:sldId id="273" r:id="rId3"/>
    <p:sldId id="297" r:id="rId4"/>
    <p:sldId id="295" r:id="rId5"/>
    <p:sldId id="293" r:id="rId6"/>
    <p:sldId id="296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203"/>
    <a:srgbClr val="00F301"/>
    <a:srgbClr val="00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/>
    <p:restoredTop sz="91497"/>
  </p:normalViewPr>
  <p:slideViewPr>
    <p:cSldViewPr snapToGrid="0" snapToObjects="1">
      <p:cViewPr varScale="1">
        <p:scale>
          <a:sx n="112" d="100"/>
          <a:sy n="112" d="100"/>
        </p:scale>
        <p:origin x="26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7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3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4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2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1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0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0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3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EC245-C696-BC48-A093-09C31B30B06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.emf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1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6.e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9.png"/><Relationship Id="rId9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Using kinematic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8265"/>
                <a:ext cx="8019535" cy="4704893"/>
              </a:xfrm>
            </p:spPr>
            <p:txBody>
              <a:bodyPr>
                <a:normAutofit fontScale="25000" lnSpcReduction="20000"/>
              </a:bodyPr>
              <a:lstStyle/>
              <a:p>
                <a:r>
                  <a:rPr lang="en-US" sz="9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main kinematic equations for constantly accelerated motion:</a:t>
                </a:r>
              </a:p>
              <a:p>
                <a:endParaRPr lang="en-US" sz="9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9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9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9600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YOU</a:t>
                </a:r>
                <a:r>
                  <a:rPr lang="en-US" sz="9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need to know these for the test.</a:t>
                </a:r>
              </a:p>
              <a:p>
                <a:endParaRPr lang="en-US" sz="9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9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Remember:</a:t>
                </a:r>
              </a:p>
              <a:p>
                <a:pPr lvl="1"/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is position (x</a:t>
                </a:r>
                <a:r>
                  <a:rPr lang="en-US" sz="8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means position at time 1, </a:t>
                </a:r>
                <a:r>
                  <a:rPr lang="en-US" sz="8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etc</a:t>
                </a: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mr-IN" sz="8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–</a:t>
                </a: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change in position (x</a:t>
                </a:r>
                <a:r>
                  <a:rPr lang="en-US" sz="8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mr-IN" sz="8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–</a:t>
                </a: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en-US" sz="8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displacement during time </a:t>
                </a:r>
                <a14:m>
                  <m:oMath xmlns:m="http://schemas.openxmlformats.org/officeDocument/2006/math">
                    <m:r>
                      <a:rPr lang="en-US" sz="800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lang="en-US" sz="80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</m:oMath>
                </a14:m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8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8000" i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8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t</a:t>
                </a:r>
                <a:r>
                  <a:rPr lang="en-US" sz="8000" i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8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8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sign means in the + direction; - sign means in the </a:t>
                </a:r>
                <a:r>
                  <a:rPr lang="mr-IN" sz="8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–</a:t>
                </a: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direction</a:t>
                </a:r>
              </a:p>
              <a:p>
                <a:pPr lvl="1"/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**** negative acceleration </a:t>
                </a:r>
                <a:r>
                  <a:rPr lang="en-US" sz="80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does not have to mean </a:t>
                </a: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slowing down!!!</a:t>
                </a:r>
              </a:p>
              <a:p>
                <a:pPr lvl="1"/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in free fall, a = -9.8 m/s</a:t>
                </a:r>
                <a:r>
                  <a:rPr lang="en-US" sz="8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whole time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assuming up is positive.</a:t>
                </a:r>
              </a:p>
              <a:p>
                <a:pPr lvl="1"/>
                <a:endParaRPr lang="en-US" sz="8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u="sng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8265"/>
                <a:ext cx="8019535" cy="4704893"/>
              </a:xfrm>
              <a:blipFill>
                <a:blip r:embed="rId3"/>
                <a:stretch>
                  <a:fillRect l="-1109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5EAF628-B62E-4B4D-BB1D-50504A63C2B2}"/>
              </a:ext>
            </a:extLst>
          </p:cNvPr>
          <p:cNvSpPr/>
          <p:nvPr/>
        </p:nvSpPr>
        <p:spPr>
          <a:xfrm>
            <a:off x="307323" y="2437259"/>
            <a:ext cx="1773340" cy="726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40B188-F54D-C344-9D0C-966578220D01}"/>
              </a:ext>
            </a:extLst>
          </p:cNvPr>
          <p:cNvSpPr/>
          <p:nvPr/>
        </p:nvSpPr>
        <p:spPr>
          <a:xfrm>
            <a:off x="2463204" y="2450087"/>
            <a:ext cx="2951496" cy="7311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6F8CDF-9E5A-F64E-983E-161B75409FC6}"/>
              </a:ext>
            </a:extLst>
          </p:cNvPr>
          <p:cNvSpPr/>
          <p:nvPr/>
        </p:nvSpPr>
        <p:spPr>
          <a:xfrm>
            <a:off x="5752827" y="2450087"/>
            <a:ext cx="3060822" cy="7311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250196"/>
              </p:ext>
            </p:extLst>
          </p:nvPr>
        </p:nvGraphicFramePr>
        <p:xfrm>
          <a:off x="406157" y="2591238"/>
          <a:ext cx="1571874" cy="459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500" imgH="241300" progId="Equation.DSMT4">
                  <p:embed/>
                </p:oleObj>
              </mc:Choice>
              <mc:Fallback>
                <p:oleObj name="Equation" r:id="rId4" imgW="8255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157" y="2591238"/>
                        <a:ext cx="1571874" cy="459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58152"/>
              </p:ext>
            </p:extLst>
          </p:nvPr>
        </p:nvGraphicFramePr>
        <p:xfrm>
          <a:off x="5855459" y="2539926"/>
          <a:ext cx="2839041" cy="524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1000" imgH="304800" progId="Equation.DSMT4">
                  <p:embed/>
                </p:oleObj>
              </mc:Choice>
              <mc:Fallback>
                <p:oleObj name="Equation" r:id="rId6" imgW="16510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55459" y="2539926"/>
                        <a:ext cx="2839041" cy="524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962871"/>
              </p:ext>
            </p:extLst>
          </p:nvPr>
        </p:nvGraphicFramePr>
        <p:xfrm>
          <a:off x="2552076" y="2437259"/>
          <a:ext cx="2862624" cy="726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51000" imgH="419100" progId="Equation.DSMT4">
                  <p:embed/>
                </p:oleObj>
              </mc:Choice>
              <mc:Fallback>
                <p:oleObj name="Equation" r:id="rId8" imgW="16510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52076" y="2437259"/>
                        <a:ext cx="2862624" cy="726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62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How to tackle complex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j-lt"/>
              </a:rPr>
              <a:t>Sometimes you’ll end up with two objects, multiple equations, and multiple unknowns, or just multi-stage problems that take some thinking. It’s good to know how to set up and solve these types of equations.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This is where </a:t>
            </a:r>
            <a:r>
              <a:rPr lang="en-US" sz="2400" b="1" dirty="0">
                <a:latin typeface="+mj-lt"/>
              </a:rPr>
              <a:t>drawing a picture</a:t>
            </a:r>
            <a:r>
              <a:rPr lang="en-US" sz="2400" dirty="0">
                <a:latin typeface="+mj-lt"/>
              </a:rPr>
              <a:t>, </a:t>
            </a:r>
            <a:r>
              <a:rPr lang="en-US" sz="2400" b="1" dirty="0">
                <a:latin typeface="+mj-lt"/>
              </a:rPr>
              <a:t>indicating your axes</a:t>
            </a:r>
            <a:r>
              <a:rPr lang="en-US" sz="2400" dirty="0">
                <a:latin typeface="+mj-lt"/>
              </a:rPr>
              <a:t>, and </a:t>
            </a:r>
            <a:r>
              <a:rPr lang="en-US" sz="2400" b="1" dirty="0">
                <a:latin typeface="+mj-lt"/>
              </a:rPr>
              <a:t>keeping consistent signs</a:t>
            </a:r>
            <a:r>
              <a:rPr lang="en-US" sz="2400" dirty="0">
                <a:latin typeface="+mj-lt"/>
              </a:rPr>
              <a:t> is critical!</a:t>
            </a:r>
          </a:p>
        </p:txBody>
      </p:sp>
    </p:spTree>
    <p:extLst>
      <p:ext uri="{BB962C8B-B14F-4D97-AF65-F5344CB8AC3E}">
        <p14:creationId xmlns:p14="http://schemas.microsoft.com/office/powerpoint/2010/main" val="304088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Problem 2.53 from </a:t>
            </a:r>
            <a:r>
              <a:rPr lang="en-US" sz="4000" dirty="0" err="1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XtraWrk</a:t>
            </a:r>
            <a:endParaRPr lang="en-US" sz="4000" dirty="0">
              <a:solidFill>
                <a:srgbClr val="FF0000"/>
              </a:solidFill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29961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rocket is launched with 50 m/s of initial velocity straight upwards. It continues to accelerate at 2 m/s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until it reaches a height of 150 m.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after the propulsion cuts out at 150 m height?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rocket’s maximum height above the ground?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time does it take to reach that height?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total time of flight for the rocket?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D1E1DE-1DA9-1C41-8284-CAA515E1FFBB}"/>
              </a:ext>
            </a:extLst>
          </p:cNvPr>
          <p:cNvSpPr txBox="1"/>
          <p:nvPr/>
        </p:nvSpPr>
        <p:spPr>
          <a:xfrm>
            <a:off x="2977376" y="5464098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Solutions in the </a:t>
            </a:r>
            <a:r>
              <a:rPr lang="en-US" dirty="0" err="1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XtraWrk</a:t>
            </a:r>
            <a:r>
              <a:rPr lang="en-US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 problems.</a:t>
            </a:r>
          </a:p>
        </p:txBody>
      </p:sp>
    </p:spTree>
    <p:extLst>
      <p:ext uri="{BB962C8B-B14F-4D97-AF65-F5344CB8AC3E}">
        <p14:creationId xmlns:p14="http://schemas.microsoft.com/office/powerpoint/2010/main" val="250549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2.50) Sandbag and balloon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sandbag is released from a hot-air balloon that is descending at a constant 1.5 m/s. After 2.0 seconds:	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fast is the sandbag traveling?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far below the hot-air balloon is the mailbag?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would parts (a) and (b) change if the balloon had been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1.5 m/s?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9382B-5FB7-7649-822B-450447850C4C}"/>
              </a:ext>
            </a:extLst>
          </p:cNvPr>
          <p:cNvSpPr txBox="1"/>
          <p:nvPr/>
        </p:nvSpPr>
        <p:spPr>
          <a:xfrm>
            <a:off x="2977376" y="5464098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Solutions in the </a:t>
            </a:r>
            <a:r>
              <a:rPr lang="en-US" dirty="0" err="1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XtraWrk</a:t>
            </a:r>
            <a:r>
              <a:rPr lang="en-US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 problems.</a:t>
            </a:r>
          </a:p>
        </p:txBody>
      </p:sp>
    </p:spTree>
    <p:extLst>
      <p:ext uri="{BB962C8B-B14F-4D97-AF65-F5344CB8AC3E}">
        <p14:creationId xmlns:p14="http://schemas.microsoft.com/office/powerpoint/2010/main" val="101801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”quiz”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81010" cy="4525963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Rickey Henderson, baseball's record holder for stolen bases, approaches third base. He dives head-first, hitting the ground at 6.75 m/s and reaching the base at 5.91 m/s, accelerating at -5.11 m/s/s. Determine the distance Rickey slides across the ground before touching the base.</a:t>
            </a:r>
          </a:p>
          <a:p>
            <a:pPr marL="85725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04353" y="3863181"/>
            <a:ext cx="3237090" cy="2129482"/>
            <a:chOff x="4770007" y="4293058"/>
            <a:chExt cx="3848826" cy="2347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70007" y="4293058"/>
              <a:ext cx="3479835" cy="231989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944195" y="6411666"/>
              <a:ext cx="674638" cy="229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50" dirty="0"/>
                <a:t>AP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19CC008-00BB-AC4F-8E5E-11F836DD7FB3}"/>
              </a:ext>
            </a:extLst>
          </p:cNvPr>
          <p:cNvSpPr txBox="1"/>
          <p:nvPr/>
        </p:nvSpPr>
        <p:spPr>
          <a:xfrm>
            <a:off x="1193180" y="4888468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Solutions in the </a:t>
            </a:r>
            <a:r>
              <a:rPr lang="en-US" dirty="0" err="1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XtraWrk</a:t>
            </a:r>
            <a:r>
              <a:rPr lang="en-US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 problems.</a:t>
            </a:r>
          </a:p>
        </p:txBody>
      </p:sp>
    </p:spTree>
    <p:extLst>
      <p:ext uri="{BB962C8B-B14F-4D97-AF65-F5344CB8AC3E}">
        <p14:creationId xmlns:p14="http://schemas.microsoft.com/office/powerpoint/2010/main" val="137768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71" y="96262"/>
            <a:ext cx="8229600" cy="73855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184" y="1831246"/>
            <a:ext cx="1299472" cy="49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X</a:t>
            </a:r>
            <a:r>
              <a:rPr lang="en-US" sz="1200" baseline="-25000" dirty="0">
                <a:latin typeface="Palatino Linotype" charset="0"/>
                <a:ea typeface="Palatino Linotype" charset="0"/>
                <a:cs typeface="Palatino Linotype" charset="0"/>
              </a:rPr>
              <a:t>1</a:t>
            </a:r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 = 0 m</a:t>
            </a:r>
          </a:p>
          <a:p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v</a:t>
            </a:r>
            <a:r>
              <a:rPr lang="en-US" sz="1200" baseline="-25000" dirty="0">
                <a:latin typeface="Palatino Linotype" charset="0"/>
                <a:ea typeface="Palatino Linotype" charset="0"/>
                <a:cs typeface="Palatino Linotype" charset="0"/>
              </a:rPr>
              <a:t>1</a:t>
            </a:r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 = </a:t>
            </a:r>
            <a:r>
              <a:rPr lang="en-US" sz="1400" dirty="0">
                <a:latin typeface="Palatino Linotype" charset="0"/>
                <a:ea typeface="Palatino Linotype" charset="0"/>
                <a:cs typeface="Palatino Linotype" charset="0"/>
              </a:rPr>
              <a:t>6.75</a:t>
            </a:r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 m/s</a:t>
            </a:r>
            <a:endParaRPr lang="en-US" sz="9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336" y="1707984"/>
            <a:ext cx="1299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X</a:t>
            </a:r>
            <a:r>
              <a:rPr lang="en-US" sz="1200" baseline="-25000" dirty="0">
                <a:latin typeface="Palatino Linotype" charset="0"/>
                <a:ea typeface="Palatino Linotype" charset="0"/>
                <a:cs typeface="Palatino Linotype" charset="0"/>
              </a:rPr>
              <a:t>2</a:t>
            </a:r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 = ??</a:t>
            </a:r>
          </a:p>
          <a:p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v</a:t>
            </a:r>
            <a:r>
              <a:rPr lang="en-US" sz="1200" baseline="-25000" dirty="0">
                <a:latin typeface="Palatino Linotype" charset="0"/>
                <a:ea typeface="Palatino Linotype" charset="0"/>
                <a:cs typeface="Palatino Linotype" charset="0"/>
              </a:rPr>
              <a:t>2</a:t>
            </a:r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 = 5.91 m/s</a:t>
            </a:r>
            <a:endParaRPr lang="en-US" sz="9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AE95344-2B3C-0442-963D-02DF9F8F7FEE}"/>
              </a:ext>
            </a:extLst>
          </p:cNvPr>
          <p:cNvGrpSpPr/>
          <p:nvPr/>
        </p:nvGrpSpPr>
        <p:grpSpPr>
          <a:xfrm>
            <a:off x="445444" y="1005540"/>
            <a:ext cx="4114995" cy="663272"/>
            <a:chOff x="445444" y="1005540"/>
            <a:chExt cx="4114995" cy="66327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5444" y="1479306"/>
              <a:ext cx="411499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45444" y="1316872"/>
              <a:ext cx="0" cy="3519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60439" y="1303336"/>
              <a:ext cx="0" cy="3519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45444" y="1005540"/>
              <a:ext cx="406085" cy="297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770312" y="1140903"/>
              <a:ext cx="690345" cy="487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3" name="Left Arrow 12"/>
          <p:cNvSpPr/>
          <p:nvPr/>
        </p:nvSpPr>
        <p:spPr>
          <a:xfrm>
            <a:off x="2015639" y="1750029"/>
            <a:ext cx="730953" cy="270723"/>
          </a:xfrm>
          <a:prstGeom prst="lef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1812156" y="1517359"/>
            <a:ext cx="1556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Palatino Linotype" charset="0"/>
                <a:ea typeface="Palatino Linotype" charset="0"/>
                <a:cs typeface="Palatino Linotype" charset="0"/>
              </a:rPr>
              <a:t>a = -5.11 m/s/s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3638" y="2596168"/>
                <a:ext cx="35248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Palatino Linotype" charset="0"/>
                    <a:ea typeface="Palatino Linotype" charset="0"/>
                    <a:cs typeface="Palatino Linotype" charset="0"/>
                  </a:rPr>
                  <a:t>Want to find displacement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Palatino Linotype" charset="0"/>
                        <a:cs typeface="Palatino Linotype" charset="0"/>
                      </a:rPr>
                      <m:t>∆</m:t>
                    </m:r>
                    <m:r>
                      <a:rPr lang="en-US" i="1">
                        <a:latin typeface="Cambria Math" charset="0"/>
                        <a:ea typeface="Palatino Linotype" charset="0"/>
                        <a:cs typeface="Palatino Linotype" charset="0"/>
                      </a:rPr>
                      <m:t>𝑥</m:t>
                    </m:r>
                    <m:r>
                      <a:rPr lang="en-US" i="1">
                        <a:latin typeface="Cambria Math" charset="0"/>
                        <a:ea typeface="Palatino Linotype" charset="0"/>
                        <a:cs typeface="Palatino Linotype" charset="0"/>
                      </a:rPr>
                      <m:t>)</m:t>
                    </m:r>
                  </m:oMath>
                </a14:m>
                <a:r>
                  <a:rPr lang="en-US" dirty="0">
                    <a:latin typeface="Palatino Linotype" charset="0"/>
                    <a:ea typeface="Palatino Linotype" charset="0"/>
                    <a:cs typeface="Palatino Linotype" charset="0"/>
                  </a:rPr>
                  <a:t> but don’t know time. Use </a:t>
                </a:r>
                <a:r>
                  <a:rPr lang="en-US" dirty="0" err="1">
                    <a:latin typeface="Palatino Linotype" charset="0"/>
                    <a:ea typeface="Palatino Linotype" charset="0"/>
                    <a:cs typeface="Palatino Linotype" charset="0"/>
                  </a:rPr>
                  <a:t>eqn</a:t>
                </a:r>
                <a:r>
                  <a:rPr lang="en-US" dirty="0">
                    <a:latin typeface="Palatino Linotype" charset="0"/>
                    <a:ea typeface="Palatino Linotype" charset="0"/>
                    <a:cs typeface="Palatino Linotype" charset="0"/>
                  </a:rPr>
                  <a:t> #3: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38" y="2596168"/>
                <a:ext cx="3524879" cy="646331"/>
              </a:xfrm>
              <a:prstGeom prst="rect">
                <a:avLst/>
              </a:prstGeom>
              <a:blipFill>
                <a:blip r:embed="rId3"/>
                <a:stretch>
                  <a:fillRect l="-1075" t="-3922" r="-717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4683" y="3634543"/>
                <a:ext cx="3181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Palatino Linotype" charset="0"/>
                    <a:ea typeface="Palatino Linotype" charset="0"/>
                    <a:cs typeface="Palatino Linotype" charset="0"/>
                  </a:rPr>
                  <a:t>(5.91)</a:t>
                </a:r>
                <a:r>
                  <a:rPr lang="en-US" baseline="30000" dirty="0">
                    <a:latin typeface="Palatino Linotype" charset="0"/>
                    <a:ea typeface="Palatino Linotype" charset="0"/>
                    <a:cs typeface="Palatino Linotype" charset="0"/>
                  </a:rPr>
                  <a:t>2</a:t>
                </a:r>
                <a:r>
                  <a:rPr lang="en-US" dirty="0">
                    <a:latin typeface="Palatino Linotype" charset="0"/>
                    <a:ea typeface="Palatino Linotype" charset="0"/>
                    <a:cs typeface="Palatino Linotype" charset="0"/>
                  </a:rPr>
                  <a:t> = (6.75)</a:t>
                </a:r>
                <a:r>
                  <a:rPr lang="en-US" baseline="30000" dirty="0">
                    <a:latin typeface="Palatino Linotype" charset="0"/>
                    <a:ea typeface="Palatino Linotype" charset="0"/>
                    <a:cs typeface="Palatino Linotype" charset="0"/>
                  </a:rPr>
                  <a:t>2</a:t>
                </a:r>
                <a:r>
                  <a:rPr lang="en-US" dirty="0">
                    <a:latin typeface="Palatino Linotype" charset="0"/>
                    <a:ea typeface="Palatino Linotype" charset="0"/>
                    <a:cs typeface="Palatino Linotype" charset="0"/>
                  </a:rPr>
                  <a:t> + 2(-5.11)(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Palatino Linotype" charset="0"/>
                        <a:cs typeface="Palatino Linotype" charset="0"/>
                      </a:rPr>
                      <m:t>∆</m:t>
                    </m:r>
                    <m:r>
                      <a:rPr lang="en-US" i="1">
                        <a:latin typeface="Cambria Math" charset="0"/>
                        <a:ea typeface="Palatino Linotype" charset="0"/>
                        <a:cs typeface="Palatino Linotype" charset="0"/>
                      </a:rPr>
                      <m:t>𝑥</m:t>
                    </m:r>
                  </m:oMath>
                </a14:m>
                <a:r>
                  <a:rPr lang="en-US" dirty="0">
                    <a:latin typeface="Palatino Linotype" charset="0"/>
                    <a:ea typeface="Palatino Linotype" charset="0"/>
                    <a:cs typeface="Palatino Linotype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83" y="3634543"/>
                <a:ext cx="3181911" cy="369332"/>
              </a:xfrm>
              <a:prstGeom prst="rect">
                <a:avLst/>
              </a:prstGeom>
              <a:blipFill>
                <a:blip r:embed="rId4"/>
                <a:stretch>
                  <a:fillRect l="-1190" t="-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06277" y="4010575"/>
                <a:ext cx="13413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  <a:ea typeface="Palatino Linotype" charset="0"/>
                        <a:cs typeface="Palatino Linotype" charset="0"/>
                      </a:rPr>
                      <m:t>∆</m:t>
                    </m:r>
                    <m:r>
                      <a:rPr lang="en-US" b="1" i="1">
                        <a:latin typeface="Cambria Math" charset="0"/>
                        <a:ea typeface="Palatino Linotype" charset="0"/>
                        <a:cs typeface="Palatino Linotype" charset="0"/>
                      </a:rPr>
                      <m:t>𝒙</m:t>
                    </m:r>
                  </m:oMath>
                </a14:m>
                <a:r>
                  <a:rPr lang="en-US" b="1" dirty="0">
                    <a:latin typeface="Palatino Linotype" charset="0"/>
                    <a:ea typeface="Palatino Linotype" charset="0"/>
                    <a:cs typeface="Palatino Linotype" charset="0"/>
                  </a:rPr>
                  <a:t> = 1.04 m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277" y="4010575"/>
                <a:ext cx="1341345" cy="369332"/>
              </a:xfrm>
              <a:prstGeom prst="rect">
                <a:avLst/>
              </a:prstGeom>
              <a:blipFill>
                <a:blip r:embed="rId5"/>
                <a:stretch>
                  <a:fillRect t="-6667" r="-2804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61184" y="4578435"/>
            <a:ext cx="346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OR you could solve it this way: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3682" y="5016383"/>
            <a:ext cx="413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charset="0"/>
                <a:ea typeface="Palatino Linotype" charset="0"/>
                <a:cs typeface="Palatino Linotype" charset="0"/>
              </a:rPr>
              <a:t>Find the time for the slide using velocity equation: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7758" y="583629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charset="0"/>
                <a:ea typeface="Palatino Linotype" charset="0"/>
                <a:cs typeface="Palatino Linotype" charset="0"/>
              </a:rPr>
              <a:t>5.91 = 6.75 + (-5.11)t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06154" y="619249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charset="0"/>
                <a:ea typeface="Palatino Linotype" charset="0"/>
                <a:cs typeface="Palatino Linotype" charset="0"/>
              </a:rPr>
              <a:t>t = 0.164</a:t>
            </a:r>
            <a:r>
              <a:rPr lang="mr-IN" dirty="0">
                <a:latin typeface="Palatino Linotype" charset="0"/>
                <a:ea typeface="Palatino Linotype" charset="0"/>
                <a:cs typeface="Palatino Linotype" charset="0"/>
              </a:rPr>
              <a:t>…</a:t>
            </a:r>
            <a:r>
              <a:rPr lang="en-US" dirty="0">
                <a:latin typeface="Palatino Linotype" charset="0"/>
                <a:ea typeface="Palatino Linotype" charset="0"/>
                <a:cs typeface="Palatino Linotype" charset="0"/>
              </a:rPr>
              <a:t> sec</a:t>
            </a:r>
          </a:p>
        </p:txBody>
      </p:sp>
      <p:sp>
        <p:nvSpPr>
          <p:cNvPr id="25" name="Right Arrow 24"/>
          <p:cNvSpPr/>
          <p:nvPr/>
        </p:nvSpPr>
        <p:spPr>
          <a:xfrm rot="17669828">
            <a:off x="5135177" y="5043938"/>
            <a:ext cx="617110" cy="264797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TextBox 25"/>
          <p:cNvSpPr txBox="1"/>
          <p:nvPr/>
        </p:nvSpPr>
        <p:spPr>
          <a:xfrm>
            <a:off x="4651893" y="2866800"/>
            <a:ext cx="4369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charset="0"/>
                <a:ea typeface="Palatino Linotype" charset="0"/>
                <a:cs typeface="Palatino Linotype" charset="0"/>
              </a:rPr>
              <a:t>THEN use that time in the displacement equation: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71869" y="3884335"/>
                <a:ext cx="42932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Palatino Linotype" charset="0"/>
                    <a:ea typeface="Palatino Linotype" charset="0"/>
                    <a:cs typeface="Palatino Linotype" charset="0"/>
                  </a:rPr>
                  <a:t> = (6.75)(0.164...) + ½ (-5.11)(0.164</a:t>
                </a:r>
                <a:r>
                  <a:rPr lang="mr-IN" dirty="0">
                    <a:latin typeface="Palatino Linotype" charset="0"/>
                    <a:ea typeface="Palatino Linotype" charset="0"/>
                    <a:cs typeface="Palatino Linotype" charset="0"/>
                  </a:rPr>
                  <a:t>…</a:t>
                </a:r>
                <a:r>
                  <a:rPr lang="en-US" dirty="0">
                    <a:latin typeface="Palatino Linotype" charset="0"/>
                    <a:ea typeface="Palatino Linotype" charset="0"/>
                    <a:cs typeface="Palatino Linotype" charset="0"/>
                  </a:rPr>
                  <a:t>)</a:t>
                </a:r>
                <a:r>
                  <a:rPr lang="en-US" baseline="30000" dirty="0">
                    <a:latin typeface="Palatino Linotype" charset="0"/>
                    <a:ea typeface="Palatino Linotype" charset="0"/>
                    <a:cs typeface="Palatino Linotype" charset="0"/>
                  </a:rPr>
                  <a:t>2</a:t>
                </a:r>
                <a:endParaRPr lang="en-US" dirty="0">
                  <a:latin typeface="Palatino Linotype" charset="0"/>
                  <a:ea typeface="Palatino Linotype" charset="0"/>
                  <a:cs typeface="Palatino Linotype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869" y="3884335"/>
                <a:ext cx="429321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75437" y="4317807"/>
                <a:ext cx="1827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Palatino Linotype" charset="0"/>
                    <a:ea typeface="Palatino Linotype" charset="0"/>
                    <a:cs typeface="Palatino Linotype" charset="0"/>
                  </a:rPr>
                  <a:t> =1.04 m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437" y="4317807"/>
                <a:ext cx="182717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140154"/>
              </p:ext>
            </p:extLst>
          </p:nvPr>
        </p:nvGraphicFramePr>
        <p:xfrm>
          <a:off x="5757863" y="3255327"/>
          <a:ext cx="24447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09700" imgH="419100" progId="Equation.DSMT4">
                  <p:embed/>
                </p:oleObj>
              </mc:Choice>
              <mc:Fallback>
                <p:oleObj name="Equation" r:id="rId8" imgW="14097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57863" y="3255327"/>
                        <a:ext cx="2444750" cy="72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893248"/>
              </p:ext>
            </p:extLst>
          </p:nvPr>
        </p:nvGraphicFramePr>
        <p:xfrm>
          <a:off x="783141" y="3152706"/>
          <a:ext cx="21828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70000" imgH="304800" progId="Equation.DSMT4">
                  <p:embed/>
                </p:oleObj>
              </mc:Choice>
              <mc:Fallback>
                <p:oleObj name="Equation" r:id="rId10" imgW="12700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3141" y="3152706"/>
                        <a:ext cx="218281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082187"/>
              </p:ext>
            </p:extLst>
          </p:nvPr>
        </p:nvGraphicFramePr>
        <p:xfrm>
          <a:off x="3444641" y="5376823"/>
          <a:ext cx="1571874" cy="459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25500" imgH="241300" progId="Equation.DSMT4">
                  <p:embed/>
                </p:oleObj>
              </mc:Choice>
              <mc:Fallback>
                <p:oleObj name="Equation" r:id="rId12" imgW="8255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44641" y="5376823"/>
                        <a:ext cx="1571874" cy="459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152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4" grpId="0"/>
      <p:bldP spid="15" grpId="0"/>
      <p:bldP spid="18" grpId="0"/>
      <p:bldP spid="19" grpId="0"/>
      <p:bldP spid="20" grpId="0"/>
      <p:bldP spid="21" grpId="0"/>
      <p:bldP spid="23" grpId="0"/>
      <p:bldP spid="24" grpId="0"/>
      <p:bldP spid="25" grpId="0" animBg="1"/>
      <p:bldP spid="26" grpId="0"/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Poppers lab (if time)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task: determine the launch velocity and the acceleration required for the party popper to fly as it does.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use a meter stick but no other equipment (e.g. no timers).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group needs to turn in a paper that has: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sketch of the situation, including coordinate axes and all known values before data were taken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measurements that were taken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analysis (e.g. equations used and work to find the two values above, including blurbs to explain your reasoning)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in one sheet per two-student team; this is worth 10 lab points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9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33436</TotalTime>
  <Words>639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Apple Chancery</vt:lpstr>
      <vt:lpstr>Arial</vt:lpstr>
      <vt:lpstr>Calibri</vt:lpstr>
      <vt:lpstr>Cambria Math</vt:lpstr>
      <vt:lpstr>Palatino Linotype</vt:lpstr>
      <vt:lpstr>Times New Roman</vt:lpstr>
      <vt:lpstr>Office Theme</vt:lpstr>
      <vt:lpstr>Equation</vt:lpstr>
      <vt:lpstr>Using kinematic equations</vt:lpstr>
      <vt:lpstr>How to tackle complex problems</vt:lpstr>
      <vt:lpstr>Problem 2.53 from XtraWrk</vt:lpstr>
      <vt:lpstr>2.50) Sandbag and balloon</vt:lpstr>
      <vt:lpstr>”quiz” yourself</vt:lpstr>
      <vt:lpstr>SOLUTION</vt:lpstr>
      <vt:lpstr>Poppers lab (if time)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Craig Fletcher</cp:lastModifiedBy>
  <cp:revision>700</cp:revision>
  <cp:lastPrinted>2017-11-14T01:56:41Z</cp:lastPrinted>
  <dcterms:created xsi:type="dcterms:W3CDTF">2017-08-16T17:34:12Z</dcterms:created>
  <dcterms:modified xsi:type="dcterms:W3CDTF">2023-08-30T20:53:20Z</dcterms:modified>
</cp:coreProperties>
</file>